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9" r:id="rId14"/>
    <p:sldId id="272" r:id="rId15"/>
    <p:sldId id="273" r:id="rId16"/>
    <p:sldId id="277" r:id="rId17"/>
    <p:sldId id="286" r:id="rId18"/>
    <p:sldId id="287" r:id="rId19"/>
    <p:sldId id="288" r:id="rId20"/>
    <p:sldId id="298" r:id="rId21"/>
    <p:sldId id="292" r:id="rId22"/>
    <p:sldId id="294" r:id="rId23"/>
    <p:sldId id="297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CDA38-529E-4647-85A2-7F19EF67EE4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8F319-55EC-4E88-946E-81A12441D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F9858-143F-471F-B0B3-4060EFB5BA01}" type="slidenum">
              <a:rPr lang="en-US"/>
              <a:pPr/>
              <a:t>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5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Researchers have investigated discounting with a variety of different outcomes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Those of you familiar with the literature will recognize most of these.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It’s important to note that although monetary gains and losses are by far the most common outcomes used in human discounting research, many more outcomes have been used.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17F4E-9F3A-40D2-B9E4-EF5312C1530A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1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Several inconveniences have also been investigated as the discounting variable.</a:t>
            </a:r>
          </a:p>
          <a:p>
            <a:pPr eaLnBrk="1" hangingPunct="1"/>
            <a:r>
              <a:rPr lang="en-US" smtClean="0"/>
              <a:t>These include delay, risk, effort, and social distance.</a:t>
            </a:r>
          </a:p>
        </p:txBody>
      </p:sp>
    </p:spTree>
    <p:extLst>
      <p:ext uri="{BB962C8B-B14F-4D97-AF65-F5344CB8AC3E}">
        <p14:creationId xmlns:p14="http://schemas.microsoft.com/office/powerpoint/2010/main" val="3966388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Immediately</a:t>
            </a:r>
            <a:r>
              <a:rPr lang="en-US" baseline="0" dirty="0" smtClean="0"/>
              <a:t> as well as reacting to language bringing our history or projected future into the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F319-55EC-4E88-946E-81A12441DA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1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D0890-6479-4F70-95AB-E1B2E623ED5D}" type="slidenum">
              <a:rPr lang="en-US"/>
              <a:pPr/>
              <a:t>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interest is the points where preference switches from the smaller sooner to the larger later alternative.</a:t>
            </a:r>
          </a:p>
          <a:p>
            <a:r>
              <a:rPr lang="en-US" dirty="0"/>
              <a:t>The same preference assessment is repeated, but instead of the delay for the full $1000 being one week, it switches…</a:t>
            </a:r>
          </a:p>
        </p:txBody>
      </p:sp>
    </p:spTree>
    <p:extLst>
      <p:ext uri="{BB962C8B-B14F-4D97-AF65-F5344CB8AC3E}">
        <p14:creationId xmlns:p14="http://schemas.microsoft.com/office/powerpoint/2010/main" val="42328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F9858-143F-471F-B0B3-4060EFB5BA01}" type="slidenum">
              <a:rPr lang="en-US"/>
              <a:pPr/>
              <a:t>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1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B729B-B8B1-489B-8958-C1DBEACF63CF}" type="slidenum">
              <a:rPr lang="en-US"/>
              <a:pPr/>
              <a:t>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FAF98-F522-4A9A-B629-4F4ADE9D22C9}" type="slidenum">
              <a:rPr lang="en-US"/>
              <a:pPr/>
              <a:t>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process is usually repeated until you have 5 or more delay values assessed</a:t>
            </a:r>
          </a:p>
        </p:txBody>
      </p:sp>
    </p:spTree>
    <p:extLst>
      <p:ext uri="{BB962C8B-B14F-4D97-AF65-F5344CB8AC3E}">
        <p14:creationId xmlns:p14="http://schemas.microsoft.com/office/powerpoint/2010/main" val="1399981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DCB62-C58D-46C3-9956-982676296B7F}" type="slidenum">
              <a:rPr lang="en-US"/>
              <a:pPr/>
              <a:t>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68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03668-1266-4E8E-8D1C-097DA1A9456B}" type="slidenum">
              <a:rPr lang="en-US"/>
              <a:pPr/>
              <a:t>10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Unlike standard assessments that provide a total impulsivity score,</a:t>
            </a:r>
            <a:r>
              <a:rPr lang="en-US" baseline="0" dirty="0" smtClean="0"/>
              <a:t> discounting curves can be characterized by a single number representing how steep the discounting curve is.  The question then becomes, is the steepness of the curve clinically meaningful.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6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Delay discounting of $1000 by three groups</a:t>
            </a:r>
          </a:p>
          <a:p>
            <a:pPr marL="228600" indent="-228600"/>
            <a:r>
              <a:rPr lang="en-US" sz="1200" dirty="0" smtClean="0"/>
              <a:t>This study by </a:t>
            </a:r>
            <a:r>
              <a:rPr lang="en-US" sz="1200" dirty="0" err="1" smtClean="0"/>
              <a:t>Petry</a:t>
            </a:r>
            <a:r>
              <a:rPr lang="en-US" sz="1200" dirty="0" smtClean="0"/>
              <a:t> illustrates several typical findings from the delay discounting literature</a:t>
            </a:r>
          </a:p>
          <a:p>
            <a:pPr marL="228600" indent="-228600">
              <a:buFontTx/>
              <a:buAutoNum type="arabicPeriod"/>
            </a:pPr>
            <a:r>
              <a:rPr lang="en-US" sz="1200" dirty="0" smtClean="0"/>
              <a:t>Control subjects have more shallow curves than substance abuser…thus controls held out for larger amounts</a:t>
            </a:r>
            <a:r>
              <a:rPr lang="en-US" sz="1200" baseline="0" dirty="0" smtClean="0"/>
              <a:t> of money at longer delays.</a:t>
            </a:r>
            <a:endParaRPr lang="en-US" sz="1200" dirty="0" smtClean="0"/>
          </a:p>
          <a:p>
            <a:pPr marL="228600" indent="-228600">
              <a:buFontTx/>
              <a:buAutoNum type="arabicPeriod"/>
            </a:pPr>
            <a:r>
              <a:rPr lang="en-US" sz="1200" dirty="0" smtClean="0"/>
              <a:t>Individuals with antisocial personality disorder have steeper discounting curves than those who do not.  Several other studies have indicated that folks scoring higher on depression, social anxiety,</a:t>
            </a:r>
            <a:r>
              <a:rPr lang="en-US" sz="1200" baseline="0" dirty="0" smtClean="0"/>
              <a:t> SMI, most substances of abuse (especially nicotine, much less so for MJ)</a:t>
            </a:r>
            <a:endParaRPr lang="en-US" sz="1200" dirty="0" smtClean="0"/>
          </a:p>
          <a:p>
            <a:pPr marL="228600" indent="-228600">
              <a:buFontTx/>
              <a:buAutoNum type="arabicPeriod"/>
            </a:pPr>
            <a:r>
              <a:rPr lang="en-US" sz="1200" dirty="0" smtClean="0"/>
              <a:t>Individuals with substance abuse and psychological problems have steeper curves than individuals with only substance abuse problems.</a:t>
            </a:r>
          </a:p>
          <a:p>
            <a:pPr marL="228600" indent="-228600"/>
            <a:endParaRPr lang="en-US" sz="1200" dirty="0" smtClean="0"/>
          </a:p>
          <a:p>
            <a:pPr marL="228600" indent="-228600"/>
            <a:r>
              <a:rPr lang="en-US" sz="1200" dirty="0" smtClean="0"/>
              <a:t>Substance abusers used either alcohol (3x/week), cocaine (2x/week), or heroin (daily)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Non-substance-using individuals were asked to participate if they reported no history of substance abuse (no lifetime use of illicit drugs, no lifetime regular use of alcohol, and no more than 3 days of alcohol use in the past 30 days with no more than two drinks per drinking day)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F066-5628-44C5-BFA0-6BBEB92041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4E990-E424-469A-A696-010016EA1C56}" type="slidenum">
              <a:rPr lang="en-US"/>
              <a:pPr/>
              <a:t>12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Graphs lifted from Green &amp; Myerson’s 2004 review paper</a:t>
            </a:r>
          </a:p>
          <a:p>
            <a:r>
              <a:rPr lang="en-US" sz="1500" dirty="0"/>
              <a:t>Both $1000</a:t>
            </a:r>
          </a:p>
          <a:p>
            <a:r>
              <a:rPr lang="en-US" sz="1500" dirty="0"/>
              <a:t>Left (Madden, </a:t>
            </a:r>
            <a:r>
              <a:rPr lang="en-US" sz="1500" dirty="0" err="1"/>
              <a:t>Petry</a:t>
            </a:r>
            <a:r>
              <a:rPr lang="en-US" sz="1500" dirty="0"/>
              <a:t>, Badger, &amp; Bickel, 1997)</a:t>
            </a:r>
          </a:p>
          <a:p>
            <a:r>
              <a:rPr lang="en-US" sz="1500" dirty="0"/>
              <a:t>Right (Bickel, </a:t>
            </a:r>
            <a:r>
              <a:rPr lang="en-US" sz="1500" dirty="0" err="1"/>
              <a:t>Odum</a:t>
            </a:r>
            <a:r>
              <a:rPr lang="en-US" sz="1500" dirty="0"/>
              <a:t>, &amp; Madden, 1999)</a:t>
            </a:r>
          </a:p>
          <a:p>
            <a:r>
              <a:rPr lang="en-US" sz="1500" dirty="0"/>
              <a:t>The grey circles were the non-drug using controls.</a:t>
            </a:r>
          </a:p>
          <a:p>
            <a:r>
              <a:rPr lang="en-US" sz="1500" dirty="0"/>
              <a:t>Controls discounted less (were less impulsive) than heroin addicts and current smokers.</a:t>
            </a:r>
          </a:p>
          <a:p>
            <a:r>
              <a:rPr lang="en-US" sz="1500" dirty="0"/>
              <a:t>Heroin and nicotine addicts both discount their drugs more than money.  Generally, research has shown that consumable </a:t>
            </a:r>
            <a:r>
              <a:rPr lang="en-US" sz="1500" dirty="0" err="1"/>
              <a:t>reinforcers</a:t>
            </a:r>
            <a:r>
              <a:rPr lang="en-US" sz="1500" dirty="0"/>
              <a:t> are discounted more than </a:t>
            </a:r>
            <a:r>
              <a:rPr lang="en-US" sz="1500" dirty="0" err="1"/>
              <a:t>nonconsumables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34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0210DD-84A5-4319-91DA-8878486A9E8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841182-3E72-4CDB-83A4-7474AA908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848600" cy="3353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Understanding the Behavioral Processes Underlying Acceptance and Mindfulness: The Example of Discounting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8096"/>
            <a:ext cx="7772400" cy="1199704"/>
          </a:xfrm>
        </p:spPr>
        <p:txBody>
          <a:bodyPr/>
          <a:lstStyle/>
          <a:p>
            <a:r>
              <a:rPr lang="en-US" dirty="0" smtClean="0"/>
              <a:t>Thomas J. Waltz</a:t>
            </a:r>
          </a:p>
          <a:p>
            <a:r>
              <a:rPr lang="en-US" dirty="0" smtClean="0"/>
              <a:t>Eastern Michigan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57800"/>
            <a:ext cx="1524000" cy="1504709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Full Curve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7488"/>
            <a:ext cx="9144000" cy="6716712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E910-9F95-43BF-9E9A-7828B5EFB97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3757613" y="1585912"/>
          <a:ext cx="3608387" cy="207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685800" imgH="393480" progId="Equation.3">
                  <p:embed/>
                </p:oleObj>
              </mc:Choice>
              <mc:Fallback>
                <p:oleObj name="Equation" r:id="rId5" imgW="6858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1585912"/>
                        <a:ext cx="3608387" cy="207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096000" y="2819400"/>
            <a:ext cx="609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144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Actual Value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1905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Value where preference reverses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533400" y="762000"/>
            <a:ext cx="8077199" cy="6096000"/>
            <a:chOff x="1071563" y="876300"/>
            <a:chExt cx="7000875" cy="54483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63" y="876300"/>
              <a:ext cx="7000875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5915025"/>
              <a:ext cx="16764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5C1-E1EE-4A21-B610-5F17983E443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Petry</a:t>
            </a:r>
            <a:r>
              <a:rPr lang="en-US" dirty="0" smtClean="0"/>
              <a:t> (2002)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Different Rates for Different Folks &amp; S</a:t>
            </a:r>
            <a:r>
              <a:rPr lang="en-US" sz="4000" b="1" baseline="30000"/>
              <a:t>r</a:t>
            </a:r>
            <a:r>
              <a:rPr lang="en-US" sz="4000"/>
              <a:t>s</a:t>
            </a:r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0513"/>
            <a:ext cx="914400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u="sng"/>
              <a:t>Theoretical models:</a:t>
            </a:r>
          </a:p>
          <a:p>
            <a:pPr>
              <a:lnSpc>
                <a:spcPct val="90000"/>
              </a:lnSpc>
            </a:pPr>
            <a:r>
              <a:rPr lang="en-US" sz="2400"/>
              <a:t>Addiction</a:t>
            </a:r>
          </a:p>
          <a:p>
            <a:pPr>
              <a:lnSpc>
                <a:spcPct val="90000"/>
              </a:lnSpc>
            </a:pPr>
            <a:r>
              <a:rPr lang="en-US" sz="2400"/>
              <a:t>Anxiety</a:t>
            </a:r>
          </a:p>
          <a:p>
            <a:pPr>
              <a:lnSpc>
                <a:spcPct val="90000"/>
              </a:lnSpc>
            </a:pPr>
            <a:r>
              <a:rPr lang="en-US" sz="2400"/>
              <a:t>Depression</a:t>
            </a:r>
          </a:p>
          <a:p>
            <a:pPr>
              <a:lnSpc>
                <a:spcPct val="90000"/>
              </a:lnSpc>
            </a:pPr>
            <a:r>
              <a:rPr lang="en-US" sz="2400"/>
              <a:t>Suicidal behavior</a:t>
            </a:r>
          </a:p>
          <a:p>
            <a:pPr>
              <a:lnSpc>
                <a:spcPct val="90000"/>
              </a:lnSpc>
            </a:pPr>
            <a:r>
              <a:rPr lang="en-US" sz="2400"/>
              <a:t>Borderline personality disorder</a:t>
            </a:r>
          </a:p>
          <a:p>
            <a:pPr>
              <a:lnSpc>
                <a:spcPct val="90000"/>
              </a:lnSpc>
            </a:pPr>
            <a:r>
              <a:rPr lang="en-US" sz="2400"/>
              <a:t>Antisocial personality disorder</a:t>
            </a:r>
          </a:p>
          <a:p>
            <a:pPr>
              <a:lnSpc>
                <a:spcPct val="90000"/>
              </a:lnSpc>
            </a:pPr>
            <a:r>
              <a:rPr lang="en-US" sz="2400"/>
              <a:t>Experiential avoidance</a:t>
            </a:r>
          </a:p>
          <a:p>
            <a:pPr>
              <a:lnSpc>
                <a:spcPct val="90000"/>
              </a:lnSpc>
            </a:pPr>
            <a:r>
              <a:rPr lang="en-US" sz="2400"/>
              <a:t>Psychopathology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1138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u="sng"/>
              <a:t>A defining characteristic of:</a:t>
            </a:r>
          </a:p>
          <a:p>
            <a:pPr>
              <a:lnSpc>
                <a:spcPct val="90000"/>
              </a:lnSpc>
            </a:pPr>
            <a:r>
              <a:rPr lang="en-US" sz="2400"/>
              <a:t>ADD/ADHD</a:t>
            </a:r>
          </a:p>
          <a:p>
            <a:pPr>
              <a:lnSpc>
                <a:spcPct val="90000"/>
              </a:lnSpc>
            </a:pPr>
            <a:r>
              <a:rPr lang="en-US" sz="2400"/>
              <a:t>Schizophrenia</a:t>
            </a:r>
          </a:p>
          <a:p>
            <a:pPr>
              <a:lnSpc>
                <a:spcPct val="90000"/>
              </a:lnSpc>
            </a:pPr>
            <a:r>
              <a:rPr lang="en-US" sz="2400"/>
              <a:t>Mood disorders</a:t>
            </a:r>
          </a:p>
          <a:p>
            <a:pPr>
              <a:lnSpc>
                <a:spcPct val="90000"/>
              </a:lnSpc>
            </a:pPr>
            <a:r>
              <a:rPr lang="en-US" sz="2400"/>
              <a:t>Situationally predisposed anxiety disorders</a:t>
            </a:r>
          </a:p>
          <a:p>
            <a:pPr>
              <a:lnSpc>
                <a:spcPct val="90000"/>
              </a:lnSpc>
            </a:pPr>
            <a:r>
              <a:rPr lang="en-US" sz="2400"/>
              <a:t>Conduct disorders</a:t>
            </a:r>
          </a:p>
          <a:p>
            <a:pPr>
              <a:lnSpc>
                <a:spcPct val="90000"/>
              </a:lnSpc>
            </a:pPr>
            <a:r>
              <a:rPr lang="en-US" sz="2400"/>
              <a:t>Substance abuse</a:t>
            </a:r>
          </a:p>
          <a:p>
            <a:pPr>
              <a:lnSpc>
                <a:spcPct val="90000"/>
              </a:lnSpc>
            </a:pPr>
            <a:r>
              <a:rPr lang="en-US" sz="2400"/>
              <a:t>Eating disorders</a:t>
            </a:r>
          </a:p>
          <a:p>
            <a:pPr>
              <a:lnSpc>
                <a:spcPct val="90000"/>
              </a:lnSpc>
            </a:pPr>
            <a:r>
              <a:rPr lang="en-US" sz="2400"/>
              <a:t>Habit disorders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4000"/>
              <a:t>Relationship to Psychopathology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Discounting Various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9B5FE-C987-405C-9278-A2932B96AFD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16387" name="Picture 11" descr="man-money-in-ha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7950"/>
            <a:ext cx="25908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burn-mon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403350"/>
            <a:ext cx="19812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5" descr="pizza_s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7175"/>
            <a:ext cx="1828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9" descr="pbr-c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5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1" descr="CigarettesMani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01988"/>
            <a:ext cx="24384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5" descr="Heroin-0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198813"/>
            <a:ext cx="30480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8" descr="cocai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200400"/>
            <a:ext cx="27432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0" descr="Crystal%20Meth%20Pipe(1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124200"/>
            <a:ext cx="113188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32" descr="22017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5041900"/>
            <a:ext cx="1828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4" descr="PrisonBar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5029200"/>
            <a:ext cx="2057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6" descr="350px-Air_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9363" y="5029200"/>
            <a:ext cx="28146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38" descr="censor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5030788"/>
            <a:ext cx="22860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6" descr="griswold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86600" y="1447800"/>
            <a:ext cx="20812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Discounting Inconvenience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598DE-3E36-4A82-BFD2-F43B374995D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8435" name="Picture 6" descr="time-wa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3100388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american-roulette-wheel-0-00-abb"/>
          <p:cNvPicPr>
            <a:picLocks noChangeAspect="1" noChangeArrowheads="1"/>
          </p:cNvPicPr>
          <p:nvPr/>
        </p:nvPicPr>
        <p:blipFill>
          <a:blip r:embed="rId4" cstate="print"/>
          <a:srcRect b="9482"/>
          <a:stretch>
            <a:fillRect/>
          </a:stretch>
        </p:blipFill>
        <p:spPr bwMode="auto">
          <a:xfrm>
            <a:off x="4800600" y="1371600"/>
            <a:ext cx="35814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Weightlifting_Action_Gallery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8013"/>
            <a:ext cx="38100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4" descr="Istock-standinginline"/>
          <p:cNvPicPr>
            <a:picLocks noChangeAspect="1" noChangeArrowheads="1"/>
          </p:cNvPicPr>
          <p:nvPr/>
        </p:nvPicPr>
        <p:blipFill>
          <a:blip r:embed="rId6" cstate="print"/>
          <a:srcRect t="37383"/>
          <a:stretch>
            <a:fillRect/>
          </a:stretch>
        </p:blipFill>
        <p:spPr bwMode="auto">
          <a:xfrm>
            <a:off x="4572000" y="4400550"/>
            <a:ext cx="4572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83916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Acceptance, </a:t>
            </a:r>
            <a:r>
              <a:rPr lang="en-US" sz="3600" dirty="0" err="1" smtClean="0"/>
              <a:t>Defusion</a:t>
            </a:r>
            <a:r>
              <a:rPr lang="en-US" sz="3600" dirty="0" smtClean="0"/>
              <a:t>, Mindfulness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57800"/>
            <a:ext cx="1524000" cy="1504709"/>
          </a:xfrm>
          <a:prstGeom prst="rect">
            <a:avLst/>
          </a:prstGeom>
          <a:effectLst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23622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</a:rPr>
              <a:t>Convenience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Immediate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Certain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Low effort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Historically favorable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304800"/>
            <a:ext cx="8229600" cy="652272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338071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Relatively small &amp; convenient outcome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1338071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Relatively large &amp; inconvenient outcome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187147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VS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2384"/>
            <a:ext cx="8229600" cy="652272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63405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Relatively small &amp; convenient outcome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863405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Relatively large &amp; inconvenient outcome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539680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VS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12655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“Managing” immediate experience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1712655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Acting consistent with values in presence of discomfort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246055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/>
              <a:t>VS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2384"/>
            <a:ext cx="8229600" cy="652272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63405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Relatively small &amp; convenient outcome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863405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Relatively large &amp; inconvenient outcome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539680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VS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12655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Literal &amp;/or immediate stimulus functions of language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1712655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Broader, </a:t>
            </a:r>
            <a:r>
              <a:rPr lang="en-US" sz="3200" dirty="0" err="1" smtClean="0"/>
              <a:t>nonliteral</a:t>
            </a:r>
            <a:r>
              <a:rPr lang="en-US" sz="3200" dirty="0" smtClean="0"/>
              <a:t> orientation to </a:t>
            </a:r>
            <a:r>
              <a:rPr lang="en-US" sz="3200" dirty="0" err="1" smtClean="0"/>
              <a:t>languaging</a:t>
            </a:r>
            <a:endParaRPr lang="en-US" sz="3200" dirty="0" smtClean="0"/>
          </a:p>
          <a:p>
            <a:pPr algn="ctr"/>
            <a:r>
              <a:rPr lang="en-US" sz="3200" dirty="0"/>
              <a:t>(</a:t>
            </a:r>
            <a:r>
              <a:rPr lang="en-US" sz="3200" dirty="0" smtClean="0"/>
              <a:t>delay; S</a:t>
            </a:r>
            <a:r>
              <a:rPr lang="en-US" sz="3200" baseline="30000" dirty="0" smtClean="0"/>
              <a:t>D</a:t>
            </a:r>
            <a:r>
              <a:rPr lang="en-US" sz="3200" dirty="0" smtClean="0"/>
              <a:t>/S</a:t>
            </a:r>
            <a:r>
              <a:rPr lang="en-US" sz="3200" baseline="30000" dirty="0" smtClean="0"/>
              <a:t>∆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246055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/>
              <a:t>VS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2384"/>
            <a:ext cx="8229600" cy="652272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63405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Relatively small &amp; convenient outcome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863405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Relatively large &amp; inconvenient outcome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539680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VS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12655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Reacting to  attention narrowing contingencies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1712655"/>
            <a:ext cx="304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Attending to the broader context of current action</a:t>
            </a:r>
          </a:p>
          <a:p>
            <a:pPr algn="ctr"/>
            <a:r>
              <a:rPr lang="en-US" sz="2400" dirty="0" smtClean="0"/>
              <a:t>(selective multiple control)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246055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/>
              <a:t>VS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Discounting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5C1-E1EE-4A21-B610-5F17983E443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14" descr="marshmallow_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200" y="2082800"/>
            <a:ext cx="54356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Discounting: steeper curves for several clinical populations—most studied in substance abuse</a:t>
            </a:r>
          </a:p>
          <a:p>
            <a:r>
              <a:rPr lang="en-US" dirty="0" smtClean="0"/>
              <a:t>AAQ-2: higher scores associated with many forms of psychological distress</a:t>
            </a:r>
          </a:p>
          <a:p>
            <a:pPr lvl="1"/>
            <a:r>
              <a:rPr lang="en-US" dirty="0" smtClean="0"/>
              <a:t>Negative reinforcement-based coping with immediate aversive experiences</a:t>
            </a:r>
          </a:p>
          <a:p>
            <a:r>
              <a:rPr lang="en-US" dirty="0" smtClean="0"/>
              <a:t>Following data uses non-treatment seeking college student volunteers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Discounting &amp; the AAQ-2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$1000 Delay Discounting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53950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4724400" cy="37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5C1-E1EE-4A21-B610-5F17983E443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572000" cy="518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991809"/>
            <a:ext cx="4572000" cy="563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7" y="0"/>
            <a:ext cx="8836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Discounting fits neatly with a contextual behavioral account of clinical presentations</a:t>
            </a:r>
          </a:p>
          <a:p>
            <a:r>
              <a:rPr lang="en-US" dirty="0" smtClean="0"/>
              <a:t>Non-clinical (college) samples produce a wide range of curves, but these do not reliably relate to the AAQ-2</a:t>
            </a:r>
          </a:p>
          <a:p>
            <a:r>
              <a:rPr lang="en-US" dirty="0" smtClean="0"/>
              <a:t>Clinical content specific discounting assessments hold promise of having greater clinical relevance than monetary discounting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6522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 reversals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Relatively small &amp; convenient outcome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25146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Relatively large &amp; inconvenient outcome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048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VS</a:t>
            </a:r>
            <a:endParaRPr lang="en-US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2000" y="3124200"/>
            <a:ext cx="1295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$750</a:t>
            </a:r>
            <a:endParaRPr lang="en-US" sz="3000" dirty="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" y="4876800"/>
            <a:ext cx="1295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$995</a:t>
            </a:r>
            <a:endParaRPr lang="en-US" sz="3000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62000" y="3733800"/>
            <a:ext cx="1295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$875</a:t>
            </a:r>
            <a:endParaRPr lang="en-US" sz="3000" dirty="0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62000" y="4343400"/>
            <a:ext cx="121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$985</a:t>
            </a:r>
            <a:endParaRPr lang="en-US" sz="3000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5C1-E1EE-4A21-B610-5F17983E443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 have…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2514600"/>
            <a:ext cx="121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$500</a:t>
            </a:r>
            <a:endParaRPr lang="en-US" sz="3000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419600" y="25447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or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905000" y="251460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Immediately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257800" y="2544763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$1000 in 1 week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419600" y="31543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or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905000" y="3124200"/>
            <a:ext cx="2667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Immediately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257800" y="3154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$1000 in 1 week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419600" y="37639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or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905000" y="373380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Immediately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257800" y="37639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$1000 in 1 week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419600" y="43735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or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905000" y="434340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Immediately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257800" y="43735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$1000 in 1 week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419600" y="49069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or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905000" y="4876800"/>
            <a:ext cx="2514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Immediately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257800" y="49069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$1000 in 1 week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8686800" y="2514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8686800" y="3200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8686800" y="3810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8686800" y="4419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8686800" y="4891087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  <p:bldP spid="9235" grpId="0"/>
      <p:bldP spid="9236" grpId="0"/>
      <p:bldP spid="9237" grpId="0"/>
      <p:bldP spid="9238" grpId="0"/>
      <p:bldP spid="9239" grpId="0"/>
      <p:bldP spid="9240" grpId="0"/>
      <p:bldP spid="9241" grpId="0"/>
      <p:bldP spid="9243" grpId="0"/>
      <p:bldP spid="9244" grpId="0"/>
      <p:bldP spid="9245" grpId="0"/>
      <p:bldP spid="9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1 week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2250"/>
            <a:ext cx="9144000" cy="6711950"/>
          </a:xfrm>
          <a:noFill/>
          <a:ln/>
        </p:spPr>
      </p:pic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295400" y="1066800"/>
            <a:ext cx="14478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E910-9F95-43BF-9E9A-7828B5EFB9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2000" y="3124200"/>
            <a:ext cx="152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$750</a:t>
            </a:r>
            <a:endParaRPr lang="en-US" sz="3000" dirty="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" y="4876800"/>
            <a:ext cx="1600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$781</a:t>
            </a:r>
            <a:endParaRPr lang="en-US" sz="3000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62000" y="3733800"/>
            <a:ext cx="1447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$875</a:t>
            </a:r>
            <a:endParaRPr lang="en-US" sz="3000" dirty="0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62000" y="4343400"/>
            <a:ext cx="152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$813</a:t>
            </a:r>
            <a:endParaRPr lang="en-US" sz="30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5C1-E1EE-4A21-B610-5F17983E443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 have…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2514600"/>
            <a:ext cx="121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$500</a:t>
            </a:r>
            <a:endParaRPr lang="en-US" sz="3000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419600" y="25447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or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905000" y="251460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Immediately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257800" y="25447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$1000 in 1 </a:t>
            </a:r>
            <a:r>
              <a:rPr lang="en-US" sz="3200" dirty="0" smtClean="0"/>
              <a:t>year</a:t>
            </a:r>
            <a:endParaRPr lang="en-US" sz="3200" dirty="0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419600" y="31543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or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905000" y="312420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Immediately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257800" y="3154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$1000 in 1 </a:t>
            </a:r>
            <a:r>
              <a:rPr lang="en-US" sz="3200" dirty="0" smtClean="0"/>
              <a:t>year</a:t>
            </a:r>
            <a:endParaRPr lang="en-US" sz="3200" dirty="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419600" y="37639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or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905000" y="373380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Immediately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257800" y="3763963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$1000 in 1 </a:t>
            </a:r>
            <a:r>
              <a:rPr lang="en-US" sz="3200" dirty="0" smtClean="0"/>
              <a:t>year</a:t>
            </a:r>
            <a:endParaRPr lang="en-US" sz="3200" dirty="0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419600" y="43735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or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905000" y="434340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Immediately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257800" y="43735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$1000 in 1 </a:t>
            </a:r>
            <a:r>
              <a:rPr lang="en-US" sz="3200" dirty="0" smtClean="0"/>
              <a:t>year</a:t>
            </a:r>
            <a:endParaRPr lang="en-US" sz="3200" dirty="0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419600" y="49069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or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905000" y="487680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Immediately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257800" y="4906963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$1000 in 1 </a:t>
            </a:r>
            <a:r>
              <a:rPr lang="en-US" sz="3200" dirty="0" smtClean="0"/>
              <a:t>year</a:t>
            </a:r>
            <a:endParaRPr lang="en-US" sz="3200" dirty="0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86868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8686800" y="3124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04800" y="3810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304800" y="4419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8686800" y="4953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  <p:bldP spid="9235" grpId="0"/>
      <p:bldP spid="9236" grpId="0"/>
      <p:bldP spid="9237" grpId="0"/>
      <p:bldP spid="9238" grpId="0"/>
      <p:bldP spid="9239" grpId="0"/>
      <p:bldP spid="9240" grpId="0"/>
      <p:bldP spid="9241" grpId="0"/>
      <p:bldP spid="9243" grpId="0"/>
      <p:bldP spid="9244" grpId="0"/>
      <p:bldP spid="9245" grpId="0"/>
      <p:bldP spid="9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1 year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0500"/>
            <a:ext cx="9144000" cy="6675438"/>
          </a:xfrm>
          <a:noFill/>
          <a:ln/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828800" y="18288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447800" y="762000"/>
            <a:ext cx="914400" cy="38100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E910-9F95-43BF-9E9A-7828B5EFB97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10 years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8913"/>
            <a:ext cx="9144000" cy="6716712"/>
          </a:xfrm>
          <a:noFill/>
          <a:ln/>
        </p:spPr>
      </p:pic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828800" y="1828800"/>
            <a:ext cx="990600" cy="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447800" y="762000"/>
            <a:ext cx="914400" cy="38100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419600" y="5029200"/>
            <a:ext cx="990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E910-9F95-43BF-9E9A-7828B5EFB9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Scatter all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1288"/>
            <a:ext cx="9144000" cy="6716712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E910-9F95-43BF-9E9A-7828B5EFB97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U templat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693F"/>
      </a:accent1>
      <a:accent2>
        <a:srgbClr val="FFFF99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EMU template</Template>
  <TotalTime>1601</TotalTime>
  <Words>889</Words>
  <Application>Microsoft Office PowerPoint</Application>
  <PresentationFormat>On-screen Show (4:3)</PresentationFormat>
  <Paragraphs>177</Paragraphs>
  <Slides>24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EMU template</vt:lpstr>
      <vt:lpstr>Equation</vt:lpstr>
      <vt:lpstr>Understanding the Behavioral Processes Underlying Acceptance and Mindfulness: The Example of Discounting</vt:lpstr>
      <vt:lpstr>Discounting</vt:lpstr>
      <vt:lpstr>Preference reversals</vt:lpstr>
      <vt:lpstr>Would you rather have…</vt:lpstr>
      <vt:lpstr>PowerPoint Presentation</vt:lpstr>
      <vt:lpstr>Would you rather have…</vt:lpstr>
      <vt:lpstr>PowerPoint Presentation</vt:lpstr>
      <vt:lpstr>PowerPoint Presentation</vt:lpstr>
      <vt:lpstr>PowerPoint Presentation</vt:lpstr>
      <vt:lpstr>PowerPoint Presentation</vt:lpstr>
      <vt:lpstr>Petry (2002)</vt:lpstr>
      <vt:lpstr>Different Rates for Different Folks &amp; Srs</vt:lpstr>
      <vt:lpstr>Relationship to Psychopathology</vt:lpstr>
      <vt:lpstr>Discounting Various Outcomes</vt:lpstr>
      <vt:lpstr>Discounting Inconvenience Variables</vt:lpstr>
      <vt:lpstr>Acceptance, Defusion, Mindfulness</vt:lpstr>
      <vt:lpstr>Acceptance</vt:lpstr>
      <vt:lpstr>Defusion</vt:lpstr>
      <vt:lpstr>Mindfulness</vt:lpstr>
      <vt:lpstr>Discounting &amp; the AAQ-2</vt:lpstr>
      <vt:lpstr>PowerPoint Presentation</vt:lpstr>
      <vt:lpstr>PowerPoint Presentation</vt:lpstr>
      <vt:lpstr>PowerPoint Presentation</vt:lpstr>
      <vt:lpstr>Conclusion</vt:lpstr>
    </vt:vector>
  </TitlesOfParts>
  <Company>BA4All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Behavioral Processes Underlying Acceptance and Mindfulness: The Example of Discounting</dc:title>
  <dc:creator>Blind Review</dc:creator>
  <cp:lastModifiedBy>Emily</cp:lastModifiedBy>
  <cp:revision>55</cp:revision>
  <dcterms:created xsi:type="dcterms:W3CDTF">2014-06-19T14:21:14Z</dcterms:created>
  <dcterms:modified xsi:type="dcterms:W3CDTF">2014-06-25T16:12:39Z</dcterms:modified>
</cp:coreProperties>
</file>